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Administra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3"/>
        <p:guide pos="385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4.xml"/><Relationship Id="rId3" Type="http://schemas.openxmlformats.org/officeDocument/2006/relationships/image" Target="../media/image2.jpeg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tags" Target="../tags/tag6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8547100" y="6852073"/>
            <a:ext cx="0" cy="0"/>
          </a:xfrm>
          <a:prstGeom prst="line">
            <a:avLst/>
          </a:prstGeom>
          <a:noFill/>
          <a:ln w="1879600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3" name="Line 17"/>
          <p:cNvSpPr>
            <a:spLocks noChangeShapeType="1"/>
          </p:cNvSpPr>
          <p:nvPr userDrawn="1"/>
        </p:nvSpPr>
        <p:spPr bwMode="auto">
          <a:xfrm>
            <a:off x="8203353" y="6852073"/>
            <a:ext cx="0" cy="0"/>
          </a:xfrm>
          <a:prstGeom prst="line">
            <a:avLst/>
          </a:prstGeom>
          <a:noFill/>
          <a:ln w="1879600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5" name="Freeform 19"/>
          <p:cNvSpPr/>
          <p:nvPr userDrawn="1"/>
        </p:nvSpPr>
        <p:spPr bwMode="auto">
          <a:xfrm>
            <a:off x="9767993" y="-6773"/>
            <a:ext cx="1566333" cy="6884247"/>
          </a:xfrm>
          <a:custGeom>
            <a:avLst/>
            <a:gdLst>
              <a:gd name="T0" fmla="*/ 0 w 294"/>
              <a:gd name="T1" fmla="*/ 0 h 1020"/>
              <a:gd name="T2" fmla="*/ 294 w 294"/>
              <a:gd name="T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020">
                <a:moveTo>
                  <a:pt x="0" y="0"/>
                </a:moveTo>
                <a:cubicBezTo>
                  <a:pt x="0" y="183"/>
                  <a:pt x="294" y="718"/>
                  <a:pt x="294" y="1020"/>
                </a:cubicBezTo>
              </a:path>
            </a:pathLst>
          </a:custGeom>
          <a:noFill/>
          <a:ln w="1295400" cap="flat">
            <a:gradFill>
              <a:gsLst>
                <a:gs pos="0">
                  <a:srgbClr val="1A6FA2"/>
                </a:gs>
                <a:gs pos="100000">
                  <a:srgbClr val="3FAFC0">
                    <a:alpha val="50000"/>
                  </a:srgbClr>
                </a:gs>
              </a:gsLst>
              <a:lin ang="5400000" scaled="1"/>
            </a:gra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94143" y="740833"/>
            <a:ext cx="5693833" cy="59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zh-CN" altLang="en-US" sz="3735" b="1" cap="all" dirty="0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核工业柳州工程勘察院</a:t>
            </a:r>
            <a:endParaRPr lang="zh-CN" altLang="en-US" sz="3735" b="1" cap="all" dirty="0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2" name="图片 1" descr="广西物勘院标志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920" y="253153"/>
            <a:ext cx="1527387" cy="9491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27673" y="149860"/>
            <a:ext cx="7863840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735" b="1" cap="all" dirty="0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广西壮族自治区地球物理勘察院</a:t>
            </a:r>
            <a:endParaRPr lang="zh-CN" altLang="en-US" sz="3735" b="1" cap="all" dirty="0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50" name="矩形 49"/>
          <p:cNvSpPr/>
          <p:nvPr>
            <p:custDataLst>
              <p:tags r:id="rId2"/>
            </p:custDataLst>
          </p:nvPr>
        </p:nvSpPr>
        <p:spPr>
          <a:xfrm>
            <a:off x="1122680" y="1436793"/>
            <a:ext cx="9958493" cy="1902460"/>
          </a:xfrm>
          <a:prstGeom prst="rect">
            <a:avLst/>
          </a:prstGeom>
          <a:blipFill rotWithShape="1">
            <a:blip r:embed="rId3"/>
            <a:stretch>
              <a:fillRect t="-107000" b="-13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54" name="文本框 53"/>
          <p:cNvSpPr txBox="1"/>
          <p:nvPr>
            <p:custDataLst>
              <p:tags r:id="rId4"/>
            </p:custDataLst>
          </p:nvPr>
        </p:nvSpPr>
        <p:spPr>
          <a:xfrm>
            <a:off x="564727" y="3443289"/>
            <a:ext cx="11061700" cy="29800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lvl="0" defTabSz="913765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广西壮族自治区地球物理勘察院始建于1958年10月，是集科研与生产为一体的综合性地质勘查单位，目前同时拥有着广西地球物理勘察院（区属事业单位）和核工业柳州工程勘察院（国企）两块牌子。 经过60多年的艰苦创业和改革发展，广西壮族自治区地球物理勘察院已成为集区域地质（矿产）调查、地质矿产勘查、物化探、水工环、工程勘察及施工、地灾调查与防治、工程物探、测绘、化验分析、科研等于一体的综合性地勘单位。现有在职职工330余人，其中专业技术人员260余人。建院以来各项业务健康发展，成果丰硕，获省部级以上表彰60多项，是自治区级“文明单位”“和谐单位”、中国地质灾害防治工程行业协会会员单位、2018年度广西十强地质勘查单位、广西国土空间规划技术联盟首批成员单位等。2020年，核工业柳州工程勘察院通过高新技术企业认定。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8547100" y="6852073"/>
            <a:ext cx="0" cy="0"/>
          </a:xfrm>
          <a:prstGeom prst="line">
            <a:avLst/>
          </a:prstGeom>
          <a:noFill/>
          <a:ln w="1879600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3" name="Line 17"/>
          <p:cNvSpPr>
            <a:spLocks noChangeShapeType="1"/>
          </p:cNvSpPr>
          <p:nvPr userDrawn="1"/>
        </p:nvSpPr>
        <p:spPr bwMode="auto">
          <a:xfrm>
            <a:off x="8203353" y="6852073"/>
            <a:ext cx="0" cy="0"/>
          </a:xfrm>
          <a:prstGeom prst="line">
            <a:avLst/>
          </a:prstGeom>
          <a:noFill/>
          <a:ln w="1879600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5" name="Freeform 19"/>
          <p:cNvSpPr/>
          <p:nvPr userDrawn="1"/>
        </p:nvSpPr>
        <p:spPr bwMode="auto">
          <a:xfrm>
            <a:off x="9767993" y="-6773"/>
            <a:ext cx="1566333" cy="6884247"/>
          </a:xfrm>
          <a:custGeom>
            <a:avLst/>
            <a:gdLst>
              <a:gd name="T0" fmla="*/ 0 w 294"/>
              <a:gd name="T1" fmla="*/ 0 h 1020"/>
              <a:gd name="T2" fmla="*/ 294 w 294"/>
              <a:gd name="T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020">
                <a:moveTo>
                  <a:pt x="0" y="0"/>
                </a:moveTo>
                <a:cubicBezTo>
                  <a:pt x="0" y="183"/>
                  <a:pt x="294" y="718"/>
                  <a:pt x="294" y="1020"/>
                </a:cubicBezTo>
              </a:path>
            </a:pathLst>
          </a:custGeom>
          <a:noFill/>
          <a:ln w="1295400" cap="flat">
            <a:gradFill>
              <a:gsLst>
                <a:gs pos="0">
                  <a:srgbClr val="1A6FA2"/>
                </a:gs>
                <a:gs pos="100000">
                  <a:srgbClr val="3FAFC0">
                    <a:alpha val="50000"/>
                  </a:srgbClr>
                </a:gs>
              </a:gsLst>
              <a:lin ang="5400000" scaled="1"/>
            </a:gra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6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22370" y="614680"/>
            <a:ext cx="442891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zh-CN" altLang="en-US" sz="3200" b="1" cap="all" dirty="0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核工业柳州工程勘察院</a:t>
            </a:r>
            <a:endParaRPr lang="zh-CN" altLang="en-US" sz="3200" b="1" cap="all" dirty="0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2" name="图片 1" descr="广西物勘院标志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2193" y="364067"/>
            <a:ext cx="1360593" cy="845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02373" y="149860"/>
            <a:ext cx="60629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cap="all" dirty="0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广西壮族自治区地球物理勘察院</a:t>
            </a:r>
            <a:endParaRPr lang="zh-CN" altLang="en-US" sz="3200" b="1" cap="all" dirty="0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401955" y="1453515"/>
          <a:ext cx="8261350" cy="4958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9785"/>
                <a:gridCol w="2192655"/>
                <a:gridCol w="622300"/>
                <a:gridCol w="935355"/>
                <a:gridCol w="1080770"/>
                <a:gridCol w="1340485"/>
              </a:tblGrid>
              <a:tr h="407670">
                <a:tc gridSpan="6"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单</a:t>
                      </a:r>
                      <a:r>
                        <a:rPr lang="en-US" alt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位</a:t>
                      </a:r>
                      <a:r>
                        <a:rPr lang="en-US" alt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招</a:t>
                      </a:r>
                      <a:r>
                        <a:rPr lang="en-US" alt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聘</a:t>
                      </a:r>
                      <a:r>
                        <a:rPr lang="en-US" alt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需</a:t>
                      </a:r>
                      <a:r>
                        <a:rPr lang="en-US" alt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135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求</a:t>
                      </a:r>
                      <a:endParaRPr lang="zh-CN" sz="2135" b="1" spc="120" dirty="0">
                        <a:solidFill>
                          <a:schemeClr val="accent1">
                            <a:lumMod val="50000"/>
                          </a:schemeClr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215900" marR="215900" marT="57150" marB="57150" anchor="ctr">
                    <a:lnL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 marL="215900" marR="215900" marT="57150" marB="57150" anchor="ctr">
                    <a:lnL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 marL="215900" marR="215900" marT="57150" marB="57150" anchor="ctr">
                    <a:lnL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 marL="215900" marR="215900" marT="57150" marB="57150" anchor="ctr">
                    <a:lnL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 marL="215900" marR="215900" marT="57150" marB="57150" anchor="ctr">
                    <a:lnL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  <a:tr h="69977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65" b="0" spc="12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招聘岗位</a:t>
                      </a:r>
                      <a:endParaRPr lang="zh-CN" sz="1865" b="0" spc="12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65" spc="12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需求专业</a:t>
                      </a:r>
                      <a:endParaRPr lang="zh-CN" altLang="en-US" sz="1865" spc="12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65" spc="12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</a:t>
                      </a:r>
                      <a:endParaRPr lang="zh-CN" altLang="en-US" sz="1865" spc="12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65" spc="12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</a:t>
                      </a:r>
                      <a:endParaRPr lang="zh-CN" altLang="en-US" sz="1865" spc="12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65" spc="12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具体要求</a:t>
                      </a:r>
                      <a:endParaRPr lang="zh-CN" altLang="en-US" sz="1865" spc="12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65" spc="12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薪资待遇</a:t>
                      </a:r>
                      <a:endParaRPr lang="zh-CN" altLang="en-US" sz="1865" spc="12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野外资源勘查技术岗</a:t>
                      </a:r>
                      <a:endParaRPr lang="en-US" altLang="zh-CN" sz="1600" b="1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资源勘查工程</a:t>
                      </a:r>
                      <a:endParaRPr lang="en-US" altLang="zh-CN" sz="1600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600" b="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本科及以上学历、学士及以上学位</a:t>
                      </a:r>
                      <a:endParaRPr lang="zh-CN" altLang="en-US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需长期野外作业，身体健康、吃苦耐劳，有一定的沟通交流技巧。球类运动特长者优先。</a:t>
                      </a:r>
                      <a:endParaRPr lang="zh-CN" altLang="en-US" sz="16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薪资：</a:t>
                      </a:r>
                      <a:endParaRPr lang="zh-CN" altLang="en-US" sz="1600" b="1" spc="12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3000-7000元/月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福利：</a:t>
                      </a:r>
                      <a:endParaRPr lang="zh-CN" altLang="en-US" sz="1600" b="1" spc="12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五险一金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劳动保护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单身宿舍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伙食补助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野外津贴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野外地球化学技术岗</a:t>
                      </a:r>
                      <a:endParaRPr lang="en-US" altLang="zh-CN" sz="1600" b="1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地球化学</a:t>
                      </a:r>
                      <a:endParaRPr lang="en-US" altLang="zh-CN" sz="1600" b="0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600" b="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071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野外采矿工程技术岗</a:t>
                      </a:r>
                      <a:endParaRPr lang="en-US" altLang="zh-CN" sz="1600" b="1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采矿工程、金属与非金属矿开采技术</a:t>
                      </a:r>
                      <a:endParaRPr lang="en-US" altLang="zh-CN" sz="1600" b="0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600" b="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81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野外环境工程技术岗</a:t>
                      </a:r>
                      <a:endParaRPr lang="en-US" altLang="zh-CN" sz="1600" b="1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环境工程</a:t>
                      </a:r>
                      <a:endParaRPr lang="en-US" altLang="zh-CN" sz="1600" b="0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600" b="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野外物探技术岗</a:t>
                      </a:r>
                      <a:endParaRPr lang="en-US" altLang="zh-CN" sz="1600" b="1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勘查技术与工程、</a:t>
                      </a:r>
                      <a:endParaRPr lang="en-US" altLang="zh-CN" sz="1600" b="0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  <a:p>
                      <a:pPr marR="0" lvl="0" indent="0" algn="ctr" defTabSz="914400" rtl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地球信息科学与技术、地球物理学</a:t>
                      </a:r>
                      <a:endParaRPr lang="en-US" altLang="zh-CN" sz="1600" b="0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600" b="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71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野外测绘技术岗</a:t>
                      </a:r>
                      <a:endParaRPr lang="en-US" altLang="zh-CN" sz="1600" b="1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测绘工程、测量工程、大地测量</a:t>
                      </a:r>
                      <a:endParaRPr lang="en-US" altLang="zh-CN" sz="1600" b="0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 b="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81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野外水工环技术岗</a:t>
                      </a:r>
                      <a:endParaRPr lang="en-US" altLang="zh-CN" sz="1600" b="1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地下水科学与工程</a:t>
                      </a:r>
                      <a:endParaRPr lang="en-US" altLang="zh-CN" sz="1600" b="0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 b="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野外工程管理技术岗</a:t>
                      </a:r>
                      <a:endParaRPr lang="en-US" altLang="zh-CN" sz="1600" b="1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spc="1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土木工程、工程管理</a:t>
                      </a:r>
                      <a:endParaRPr lang="en-US" altLang="zh-CN" sz="1600" b="0" spc="12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细黑" panose="02010600040101010101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600" b="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3866" marR="33866" marT="8466" marB="846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25400" marR="25400" marT="6350" marB="63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862695" y="1993265"/>
            <a:ext cx="2937510" cy="3287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2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单位联系人：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2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江女士（人事科负责人）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1200"/>
              </a:lnSpc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2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联系电话：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2000"/>
              </a:lnSpc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0772-5379258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1200"/>
              </a:lnSpc>
            </a:pPr>
            <a:endParaRPr lang="en-US" altLang="zh-CN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2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单位邮箱：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2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wky7584@163.com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1200"/>
              </a:lnSpc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2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单位地址：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2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广西柳州市荣军路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317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1200"/>
              </a:lnSpc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ts val="2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单位官网：http://gxwky.gxdkj.org.cn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33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微信公众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900" y="5225627"/>
            <a:ext cx="1311487" cy="1311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UNIT_TABLE_BEAUTIFY" val="smartTable{9d1c69c3-8c9b-40dd-8549-88e3b3081f2d}"/>
  <p:tag name="TABLE_SKINIDX" val="2"/>
  <p:tag name="TABLE_ENCOLOR" val="#FFFFFF"/>
  <p:tag name="KSO_WM_UNIT_VALUE" val="1297*269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991_1*β*1"/>
  <p:tag name="KSO_WM_TEMPLATE_CATEGORY" val="mixed"/>
  <p:tag name="KSO_WM_TEMPLATE_INDEX" val="20203991"/>
  <p:tag name="KSO_WM_UNIT_LAYERLEVEL" val="1"/>
  <p:tag name="KSO_WM_TAG_VERSION" val="1.0"/>
  <p:tag name="KSO_WM_BEAUTIFY_FLAG" val="#wm#"/>
  <p:tag name="TABLE_ENDDRAG_ORIGIN_RECT" val="641*359"/>
  <p:tag name="TABLE_ENDDRAG_RECT" val="31*114*641*359"/>
  <p:tag name="TABLE_AUTOADJUST_FLAG" val="1"/>
</p:tagLst>
</file>

<file path=ppt/tags/tag66.xml><?xml version="1.0" encoding="utf-8"?>
<p:tagLst xmlns:p="http://schemas.openxmlformats.org/presentationml/2006/main">
  <p:tag name="commondata" val="eyJoZGlkIjoiZWQyN2ZhMzdmYTU4MTBjYmQyZTMxNDc2ZDdhOGEwYj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WPS 演示</Application>
  <PresentationFormat>宽屏</PresentationFormat>
  <Paragraphs>225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华文细黑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WPS_1661247443</cp:lastModifiedBy>
  <cp:revision>158</cp:revision>
  <dcterms:created xsi:type="dcterms:W3CDTF">2019-06-19T02:08:00Z</dcterms:created>
  <dcterms:modified xsi:type="dcterms:W3CDTF">2024-04-03T03:08:11Z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4A0EAF89DE254CD6BCCBD55C95878854_11</vt:lpwstr>
  </property>
</Properties>
</file>